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0" r:id="rId5"/>
    <p:sldId id="282" r:id="rId6"/>
    <p:sldId id="281" r:id="rId7"/>
    <p:sldId id="283" r:id="rId8"/>
    <p:sldId id="284" r:id="rId9"/>
    <p:sldId id="285" r:id="rId10"/>
    <p:sldId id="259" r:id="rId11"/>
    <p:sldId id="286" r:id="rId12"/>
    <p:sldId id="260" r:id="rId13"/>
    <p:sldId id="261" r:id="rId14"/>
    <p:sldId id="262" r:id="rId15"/>
    <p:sldId id="287" r:id="rId16"/>
    <p:sldId id="263" r:id="rId17"/>
    <p:sldId id="264" r:id="rId18"/>
    <p:sldId id="288" r:id="rId19"/>
    <p:sldId id="265" r:id="rId20"/>
    <p:sldId id="289" r:id="rId21"/>
    <p:sldId id="266" r:id="rId22"/>
    <p:sldId id="267" r:id="rId23"/>
    <p:sldId id="268" r:id="rId24"/>
    <p:sldId id="269" r:id="rId25"/>
    <p:sldId id="270" r:id="rId26"/>
    <p:sldId id="290" r:id="rId27"/>
    <p:sldId id="271" r:id="rId28"/>
    <p:sldId id="272" r:id="rId29"/>
    <p:sldId id="273" r:id="rId30"/>
    <p:sldId id="274" r:id="rId31"/>
    <p:sldId id="291" r:id="rId32"/>
    <p:sldId id="275" r:id="rId33"/>
    <p:sldId id="276" r:id="rId34"/>
    <p:sldId id="277" r:id="rId35"/>
    <p:sldId id="292" r:id="rId36"/>
    <p:sldId id="278" r:id="rId37"/>
    <p:sldId id="279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B265-CAF3-437A-952D-2C75856729AC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591A-1A07-40C5-BC91-8F54B3847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893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B265-CAF3-437A-952D-2C75856729AC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591A-1A07-40C5-BC91-8F54B3847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394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B265-CAF3-437A-952D-2C75856729AC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591A-1A07-40C5-BC91-8F54B3847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00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B265-CAF3-437A-952D-2C75856729AC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591A-1A07-40C5-BC91-8F54B3847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410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B265-CAF3-437A-952D-2C75856729AC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591A-1A07-40C5-BC91-8F54B3847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68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B265-CAF3-437A-952D-2C75856729AC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591A-1A07-40C5-BC91-8F54B3847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142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B265-CAF3-437A-952D-2C75856729AC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591A-1A07-40C5-BC91-8F54B3847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555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B265-CAF3-437A-952D-2C75856729AC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591A-1A07-40C5-BC91-8F54B3847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324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B265-CAF3-437A-952D-2C75856729AC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591A-1A07-40C5-BC91-8F54B3847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678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B265-CAF3-437A-952D-2C75856729AC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591A-1A07-40C5-BC91-8F54B3847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676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B265-CAF3-437A-952D-2C75856729AC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591A-1A07-40C5-BC91-8F54B3847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74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4B265-CAF3-437A-952D-2C75856729AC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1591A-1A07-40C5-BC91-8F54B3847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751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5588" y="3743643"/>
            <a:ext cx="9144000" cy="2387600"/>
          </a:xfrm>
        </p:spPr>
        <p:txBody>
          <a:bodyPr/>
          <a:lstStyle/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Метаболизам масти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4000" b="1" dirty="0" smtClean="0">
                <a:solidFill>
                  <a:schemeClr val="accent5">
                    <a:lumMod val="50000"/>
                  </a:schemeClr>
                </a:solidFill>
              </a:rPr>
              <a:t>VIII</a:t>
            </a:r>
            <a:r>
              <a:rPr lang="sr-Cyrl-RS" sz="4000" b="1" dirty="0" smtClean="0">
                <a:solidFill>
                  <a:schemeClr val="accent5">
                    <a:lumMod val="50000"/>
                  </a:schemeClr>
                </a:solidFill>
              </a:rPr>
              <a:t> недеља</a:t>
            </a:r>
            <a:endParaRPr lang="en-US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13509"/>
            <a:ext cx="12192000" cy="1655762"/>
          </a:xfrm>
        </p:spPr>
        <p:txBody>
          <a:bodyPr>
            <a:normAutofit lnSpcReduction="10000"/>
          </a:bodyPr>
          <a:lstStyle/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Факултет медицинских наука</a:t>
            </a:r>
          </a:p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Интегрисане академске студије Фармације</a:t>
            </a:r>
          </a:p>
          <a:p>
            <a:endParaRPr lang="sr-Cyrl-RS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Катедра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опште и клиничке биохемије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– Основи биохемије човека,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IASF, B10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1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03" y="0"/>
            <a:ext cx="10515600" cy="1325563"/>
          </a:xfrm>
        </p:spPr>
        <p:txBody>
          <a:bodyPr/>
          <a:lstStyle/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Регулација синтезе МК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02" y="1198608"/>
            <a:ext cx="12163697" cy="5659392"/>
          </a:xfrm>
        </p:spPr>
        <p:txBody>
          <a:bodyPr>
            <a:normAutofit lnSpcReduction="10000"/>
          </a:bodyPr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Регулација активности ацетил-СоА карбоксилазе: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1. Алостеријска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регулација </a:t>
            </a:r>
            <a:endParaRPr lang="sr-Cyrl-R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активатор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– ЦИТРАТ, инхибитори – производи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р-је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(малонил-СоА и палмитоил-СоА)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Ковалентне модификације:</a:t>
            </a:r>
          </a:p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2. Асоцијација/дисоцијација полимера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Активан је полимерни облик ензима од 40 субјединица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3. Фосфорилација/дефосфорилација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под хормонском контролом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ГЛУКАГОНА и ИНСУЛИНА</a:t>
            </a:r>
          </a:p>
          <a:p>
            <a:pPr lvl="1"/>
            <a:r>
              <a:rPr lang="sr-Cyrl-RS" u="sng" dirty="0" smtClean="0">
                <a:solidFill>
                  <a:schemeClr val="accent5">
                    <a:lumMod val="50000"/>
                  </a:schemeClr>
                </a:solidFill>
              </a:rPr>
              <a:t>Ензим је активан дефосфорилисан, у стању ситости, активира га ИНСУЛИН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У стању гладовања Глукагон активира киназе које доводе до фосфорилације и преводе га у неактивно стање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4. Дугорочна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контрола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– начин исхране утиче на синтезу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ензима</a:t>
            </a: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уколико се дужи временски период узима храна која је богата угљеним хидратима а није богата мастима,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синтеза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регулаторног ензима биће повећана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73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94" y="86451"/>
            <a:ext cx="10515600" cy="1325563"/>
          </a:xfrm>
        </p:spPr>
        <p:txBody>
          <a:bodyPr/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Елонгација масних киселина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6024"/>
            <a:ext cx="12192000" cy="5641975"/>
          </a:xfrm>
        </p:spPr>
        <p:txBody>
          <a:bodyPr/>
          <a:lstStyle/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Елонгација масних киселина је важна јер омогућава синтезу масних киселина веће дужине од палмитинске (више од 16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C) </a:t>
            </a:r>
          </a:p>
          <a:p>
            <a:endParaRPr lang="en-US" baseline="-250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Елонгација се може вршити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у ендоплазматском ретикулуму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додавањем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C2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фрагмената на палмитат </a:t>
            </a: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Извор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C2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фрагмента је малонил-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оА, а редукционих еквивалената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NADPH + H</a:t>
            </a:r>
            <a:r>
              <a:rPr lang="en-US" baseline="30000" dirty="0">
                <a:solidFill>
                  <a:schemeClr val="accent5">
                    <a:lumMod val="50000"/>
                  </a:schemeClr>
                </a:solidFill>
              </a:rPr>
              <a:t>+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Ако се елонгација одвија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у митохондријама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извор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C2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фрагмената је ацетил-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оА, а редукционих еквивалената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NADPH+H</a:t>
            </a:r>
            <a:r>
              <a:rPr lang="en-US" baseline="30000" dirty="0">
                <a:solidFill>
                  <a:schemeClr val="accent5">
                    <a:lumMod val="50000"/>
                  </a:schemeClr>
                </a:solidFill>
              </a:rPr>
              <a:t>+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и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NADH+H</a:t>
            </a:r>
            <a:r>
              <a:rPr lang="en-US" baseline="30000" dirty="0">
                <a:solidFill>
                  <a:schemeClr val="accent5">
                    <a:lumMod val="50000"/>
                  </a:schemeClr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24757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6" y="121285"/>
            <a:ext cx="12189823" cy="1325563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Синтеза једноструко незасићених масних киселина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977" y="1825625"/>
            <a:ext cx="11414760" cy="5032375"/>
          </a:xfrm>
        </p:spPr>
        <p:txBody>
          <a:bodyPr>
            <a:normAutofit/>
          </a:bodyPr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Процес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десатурације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У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микрозомима ендоплазматичног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ретикулума хепатоцита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Неопходно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је присуство кисеоника и ензима који се називају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десатуразе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NADH-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цитохром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b5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редуктаза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цитохром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b5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и 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десатураза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Код људи се незасићене везе могу увести у положаје 4, 5 и 6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Прва двострука веза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у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засићеној масној киселини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се уводи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између 9C и 10C атома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у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односу на карбоксилни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крај:</a:t>
            </a: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палмитинске настаје ПАЛМИТОЛЕИНСКА а од </a:t>
            </a: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стеaринске ОЛЕИНСКА киселинa </a:t>
            </a:r>
          </a:p>
          <a:p>
            <a:pPr lvl="1"/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17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23109"/>
          </a:xfrm>
        </p:spPr>
        <p:txBody>
          <a:bodyPr/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Синтеза триацилглицерола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923108"/>
            <a:ext cx="9570720" cy="5934891"/>
          </a:xfrm>
        </p:spPr>
        <p:txBody>
          <a:bodyPr>
            <a:normAutofit fontScale="77500" lnSpcReduction="20000"/>
          </a:bodyPr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Успостављање естарских веза између глицерола и МК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Одвија се у ЈЕТРИ и масном ткиву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Неопходни ензими:</a:t>
            </a:r>
          </a:p>
          <a:p>
            <a:pPr lvl="1"/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Глицерол киназа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(има је јетра;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НЕМА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је масно ткиво); активација глицерола на ендоплазматском ретикулуму у глицерол-3Р</a:t>
            </a:r>
          </a:p>
          <a:p>
            <a:pPr lvl="2"/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У масном ткиву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прекурсор за синтезу ТАГ води порекло из гликолизе,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дихидроксиацетон-фосфат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. Дихидроксиацетон-фосфат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се естраском везом спаја са активираном масном киселином на положају 1 дајући 1-ацил-дихидрокси ацетон-фосфат. Деловањем дихидрокси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ацетон-фосфат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оксидоредуктазе долази до редукције претходног молекула до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лизофосфатидне киселине </a:t>
            </a:r>
          </a:p>
          <a:p>
            <a:pPr lvl="1"/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Ацил СоА синтетаза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 - активација МК у ацил-СоА деривате у присуству АТР</a:t>
            </a:r>
            <a:endParaRPr lang="sr-Cyrl-R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На активирани глицерол, дејством ацил-трансферазе, преноси се ацил група на -ОН групу 1С атома глицерола и формирајући естарску везу настаје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лизофосфатидна киселина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У присуству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ацил-трансферазе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врши се пренос другог молекула ацил-CoA на други угљеников атом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глицерол-3Р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при чему се формира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фосфатидна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киселина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Дефосфорилацијом настале фосфатидне киселине деловањем фосфатазе настаје диацилглицерол који реакцијом естерификације са трећим молекулом ацил-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CoA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формира триацилглицерол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ТАГ синтетисани у масном ткиву, ту се депонују, ТАГ синтетисани у јетри путем липопротеина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VLDL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се транспортују из јетре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86977" y="-1"/>
            <a:ext cx="27003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150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792480"/>
          </a:xfrm>
        </p:spPr>
        <p:txBody>
          <a:bodyPr/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Варење липида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9934"/>
            <a:ext cx="12192000" cy="5938066"/>
          </a:xfrm>
        </p:spPr>
        <p:txBody>
          <a:bodyPr>
            <a:normAutofit fontScale="92500"/>
          </a:bodyPr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Лингвална липаза – хидролиза МК до 12С атома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Варење липида одвија се у лумену дигестивног тракта</a:t>
            </a:r>
          </a:p>
          <a:p>
            <a:r>
              <a:rPr lang="ru-RU" b="1" u="sng" dirty="0">
                <a:solidFill>
                  <a:schemeClr val="accent5">
                    <a:lumMod val="50000"/>
                  </a:schemeClr>
                </a:solidFill>
              </a:rPr>
              <a:t>У танком цреву одвија се главни део варења триацилглицерола</a:t>
            </a:r>
            <a:endParaRPr lang="sr-Cyrl-RS" b="1" u="sng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Холецистокинин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– луче га интестиналне ћелије када храна пређе из желуца у дуоденум; изазива контракције жучне кесе и стимулише панкреас да лучи панкреасни сок</a:t>
            </a:r>
          </a:p>
          <a:p>
            <a:pPr lvl="1"/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Секретин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– стимулише лучење сока богатог бикарбонатима за регулацију рН</a:t>
            </a:r>
          </a:p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Жуч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, жучне киселине – емулгација масти</a:t>
            </a:r>
          </a:p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Колипаза/липаза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Панкреасна липаза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– хидролитички разлаже естарске везе липида у позицији 1 и 3 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Дејство естераза и фосфолипазе А2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Апсорпција масне мицеле у ентероците и ресинтеза ТАГ, формирање хиломикрона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Хиломикрони – апо В48, транспорт лимфотоком до системске циркулације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Метаболизам липопротеина (хиломикрона,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VLDL, HDL)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28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4" y="0"/>
            <a:ext cx="12181115" cy="627017"/>
          </a:xfrm>
        </p:spPr>
        <p:txBody>
          <a:bodyPr>
            <a:normAutofit fontScale="90000"/>
          </a:bodyPr>
          <a:lstStyle/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Липопротеини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754470"/>
            <a:ext cx="12192000" cy="6103530"/>
          </a:xfrm>
        </p:spPr>
        <p:txBody>
          <a:bodyPr>
            <a:normAutofit fontScale="85000" lnSpcReduction="20000"/>
          </a:bodyPr>
          <a:lstStyle/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ХИЛОМИКРОНИ</a:t>
            </a:r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Синтеза у ентероцитима, непосредно после оброка богатог мастима, од аполипопротеина има Апо-В48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По садржају: имају највише ТАГ а најмање протеина. Имају најмању густину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Функција: да донесу егзогено унете ТАГ до ткива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У системској циркулацији од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HDL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добијају Апо-Е и Апо-С2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Липопротеинска липаза – Апо-С2 је активатор липопротеинске липазе</a:t>
            </a:r>
          </a:p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VLDL</a:t>
            </a:r>
            <a:endParaRPr lang="sr-Cyrl-R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Синтеза у хепатоцитима, у стању ситости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Функција: носе ендогено синтетисане ТАГ од јетре до периферних ткива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Од аполипопротеина имају Апо-В100,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Апо-Е и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Апо-С</a:t>
            </a:r>
          </a:p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LDL</a:t>
            </a:r>
            <a:endParaRPr lang="sr-Cyrl-R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Настају у циркулацији од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VLDL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, разменом липидних компоненти између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VLDL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и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HDL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Допремају холестерол и естре холестерола до периферних ткива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Имају апо-В100 који се везује за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LDL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рецептор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На макрофагама постоје </a:t>
            </a:r>
            <a:r>
              <a:rPr lang="sr-Cyrl-RS" i="1" dirty="0" smtClean="0">
                <a:solidFill>
                  <a:schemeClr val="accent5">
                    <a:lumMod val="50000"/>
                  </a:schemeClr>
                </a:solidFill>
              </a:rPr>
              <a:t>“</a:t>
            </a:r>
            <a:r>
              <a:rPr lang="en-US" i="1" dirty="0" err="1" smtClean="0">
                <a:solidFill>
                  <a:schemeClr val="accent5">
                    <a:lumMod val="50000"/>
                  </a:schemeClr>
                </a:solidFill>
              </a:rPr>
              <a:t>scavanger</a:t>
            </a:r>
            <a:r>
              <a:rPr lang="sr-Cyrl-RS" i="1" dirty="0" smtClean="0">
                <a:solidFill>
                  <a:schemeClr val="accent5">
                    <a:lumMod val="50000"/>
                  </a:schemeClr>
                </a:solidFill>
              </a:rPr>
              <a:t>„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рецептори за оксидативно промењене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LDL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– почетак атерогенезе</a:t>
            </a:r>
            <a:endParaRPr lang="en-US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HDL</a:t>
            </a:r>
            <a:endParaRPr lang="sr-Cyrl-R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Најмања, најгушћа честица, најмање липида, највише протеина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Резервоар за Апо-С2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Учествују у реверзном транспорту холестерола, вишкове холестерола враћају до јетре (Апо-А1 и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LCAT)</a:t>
            </a:r>
          </a:p>
          <a:p>
            <a:pPr lvl="1"/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M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оже настати на различите начине у хепатоцитима, ентероцитима или цирклулацији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66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94" y="1"/>
            <a:ext cx="10515600" cy="853440"/>
          </a:xfrm>
        </p:spPr>
        <p:txBody>
          <a:bodyPr/>
          <a:lstStyle/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Разградња триацилглицерола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31818"/>
            <a:ext cx="12192000" cy="5926182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Липолиза – у периодима између оброка, ноћу, ако су повећане Е потребе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Хормон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сензитивна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липаза (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HSL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) у адипоцитима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Регулација активности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HSL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– хормонски условљена ковалентна модификација</a:t>
            </a:r>
          </a:p>
          <a:p>
            <a:pPr lvl="1"/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Активна фосфорилисана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(активирају је глукагон или адреналин преко сАМР)</a:t>
            </a:r>
          </a:p>
          <a:p>
            <a:pPr lvl="2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Инсулин преко активације фосфатаза преводи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HSL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у дефосфорилисану, неактивну форму</a:t>
            </a:r>
          </a:p>
          <a:p>
            <a:pPr lvl="1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Променом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количине ензима директним деловањем на геном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– начин исхране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Уклања МК у положају С1 и С3 из молекула ТАГ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Судбина глицерола након липолизе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Транспорт циркулацијом до јетре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У хепатоцитима дејством глицерол-киназе у глицерол-3Р и у глуконеогенезу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Дејством глицерол дехидрогеназе у дихидроксиацетон-фосфат и у гликолизу или глуконеогенезу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Судбина МК након липолизе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Везују се нековалетно за албумине плазме и транспортују до ткива да задовоље енергетске потребе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Мозак, Е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r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и медула бубрега не могу да користе МК за добијање Е већ искључиво зависе од глукозе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39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4" y="0"/>
            <a:ext cx="12181115" cy="1045029"/>
          </a:xfrm>
        </p:spPr>
        <p:txBody>
          <a:bodyPr/>
          <a:lstStyle/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БЕТА ОКСИДАЦИЈА МАСНИХ КИСЕЛИНА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84" y="1146356"/>
            <a:ext cx="7164980" cy="5602787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Главни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катаболички пут масних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киселина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Одвија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се у матриксу митохондрија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јетре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Циклус од 4 реакције: оксидација, хидратација, оксидација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и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тиолиза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У сваком циклусу од 4 реакције са масног ацил-СоА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сукцесивно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се одваја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фрагмент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од 2С атома, ацетил-СоА, добија се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FADH</a:t>
            </a:r>
            <a:r>
              <a:rPr lang="en-US" baseline="-25000" dirty="0" smtClean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sr-Cyrl-RS" baseline="-25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и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NADH+H</a:t>
            </a:r>
            <a:r>
              <a:rPr lang="en-US" baseline="30000" dirty="0" smtClean="0">
                <a:solidFill>
                  <a:schemeClr val="accent5">
                    <a:lumMod val="50000"/>
                  </a:schemeClr>
                </a:solidFill>
              </a:rPr>
              <a:t>+</a:t>
            </a:r>
            <a:endParaRPr lang="sr-Cyrl-RS" baseline="300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Пре бета-оксидације, активација МК (ацил-СоА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синтетаза)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Карнитински шатл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Карнитин:ацил (палмитоил)-карнитин трансфераза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I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Транслоказа</a:t>
            </a:r>
          </a:p>
          <a:p>
            <a:pPr lvl="1"/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Карнитин:ацил (палмитоил)-карнитин трансфераза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II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4" descr="beta OKSIDA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92721" y="1045029"/>
            <a:ext cx="4643438" cy="518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9322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7956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Активација МК 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</a:rPr>
              <a:t>под дејством 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ацил-СоА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синтетазе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- Тиокиназе </a:t>
            </a:r>
            <a:endParaRPr lang="en-US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57944"/>
            <a:ext cx="6087291" cy="5773782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Д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ешава се </a:t>
            </a:r>
            <a:r>
              <a:rPr lang="ru-RU" u="sng" dirty="0" smtClean="0">
                <a:solidFill>
                  <a:schemeClr val="accent5">
                    <a:lumMod val="50000"/>
                  </a:schemeClr>
                </a:solidFill>
              </a:rPr>
              <a:t>у цитосолу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односно: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Н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 мембранама ендоплазматског ретикулума 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Н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 спољашњој мембрани митохондрија 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Н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 мембранама пероксизома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Уз утрошак 2 високо-Е везе из АТР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У првом кораку: настаје масни ацил АМР везан за ензим</a:t>
            </a:r>
          </a:p>
          <a:p>
            <a:pPr lvl="1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У другом кораку: масни ацил остатак се преноси на СоА</a:t>
            </a:r>
          </a:p>
          <a:p>
            <a:pPr lvl="1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Разлагање пирофосфата даје Е за цео процес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Након тога масни ацил-СоА се преко карнитинског шатла преноси у матрикс митохондрија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444661" y="879567"/>
            <a:ext cx="5364162" cy="4391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134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" y="77742"/>
            <a:ext cx="10515600" cy="1325563"/>
          </a:xfrm>
        </p:spPr>
        <p:txBody>
          <a:bodyPr/>
          <a:lstStyle/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Биосинтеза карнитина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48" y="1285692"/>
            <a:ext cx="12015651" cy="5572308"/>
          </a:xfrm>
        </p:spPr>
        <p:txBody>
          <a:bodyPr>
            <a:normAutofit lnSpcReduction="10000"/>
          </a:bodyPr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Место синтезе: ткива - бубрези и јетра; у ћелији – матрикс митохондрија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Прекурсори: АК лизин и метионин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Деградацијом протеина ствара се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6-N-триметил-лизин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;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лизински остаци бивају метиловани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у SАМ (S-аденолзил метионин) зависним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реакцијама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Протеини који дају лизинске остатке су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калмодулин, актин, миозин, хистони, цитохром 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с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други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Деловањем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ензима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6-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N-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триметил-лизин хидроксилазе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долази до троструке хидроксилације уз витамин 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С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као кофактор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Настанак 4-триметил-амониобутанала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Настанак </a:t>
            </a:r>
            <a:r>
              <a:rPr lang="el-GR" dirty="0">
                <a:solidFill>
                  <a:schemeClr val="accent5">
                    <a:lumMod val="50000"/>
                  </a:schemeClr>
                </a:solidFill>
              </a:rPr>
              <a:t>γ-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бутиробетаина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У јетри и бубрезима: хидроксилација </a:t>
            </a:r>
            <a:r>
              <a:rPr lang="el-GR" dirty="0">
                <a:solidFill>
                  <a:schemeClr val="accent5">
                    <a:lumMod val="50000"/>
                  </a:schemeClr>
                </a:solidFill>
              </a:rPr>
              <a:t>γ-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бутиробетаина на положају С3 и настанак КАРНИТИНА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1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" y="0"/>
            <a:ext cx="10515600" cy="1325563"/>
          </a:xfrm>
        </p:spPr>
        <p:txBody>
          <a:bodyPr/>
          <a:lstStyle/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Масне киселине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02" y="1227909"/>
            <a:ext cx="12163697" cy="5535627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Масне киселине, МК – структура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Подела на засићене и незасићене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Структура двоструке везе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Дивинил-метенска шема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Нумерација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Од карбоксилног С атома (</a:t>
            </a:r>
            <a:r>
              <a:rPr lang="el-GR" dirty="0" smtClean="0">
                <a:solidFill>
                  <a:schemeClr val="accent5">
                    <a:lumMod val="50000"/>
                  </a:schemeClr>
                </a:solidFill>
              </a:rPr>
              <a:t>α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l-GR" dirty="0" smtClean="0">
                <a:solidFill>
                  <a:schemeClr val="accent5">
                    <a:lumMod val="50000"/>
                  </a:schemeClr>
                </a:solidFill>
              </a:rPr>
              <a:t>β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нум.)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Од метиленског С атома (</a:t>
            </a:r>
            <a:r>
              <a:rPr lang="el-GR" dirty="0" smtClean="0">
                <a:solidFill>
                  <a:schemeClr val="accent5">
                    <a:lumMod val="50000"/>
                  </a:schemeClr>
                </a:solidFill>
              </a:rPr>
              <a:t>ω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нумерација)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Делта нумерација – положај двоструке везе</a:t>
            </a:r>
          </a:p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Есенцијалне МК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Линолна (18С, две двоструке везе)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Алфа-Линоленска (18С, три двосруке везе)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Арахидонска (20С, четири двоструке везе)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Хемијска структура триацилглицерола – естри</a:t>
            </a:r>
          </a:p>
          <a:p>
            <a:pPr marL="0" indent="0">
              <a:buNone/>
            </a:pP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МК и глицерола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446" y="91285"/>
            <a:ext cx="6557554" cy="39233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205" y="4708947"/>
            <a:ext cx="4917602" cy="217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0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Карнитиски шатл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2" descr="TRANSP MK U MITO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71703" y="156755"/>
            <a:ext cx="7837720" cy="6709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0" y="1242150"/>
            <a:ext cx="4371703" cy="5615849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Карнитин:ацил (палмитоил)-карнитин трансфераза I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Транслоказа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Карнитин:ацил (палмитоил)-карнитин трансфераза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II</a:t>
            </a:r>
          </a:p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Улога малонил-СоА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делује тако што ИНХИБИРА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карнитин:ацил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трансферазу I  - ИНХИБИТОР КАРНИТИНСКОГ  ШАТЛА </a:t>
            </a:r>
          </a:p>
          <a:p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68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Реакције бета-оксидације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50" y="1806574"/>
            <a:ext cx="12020550" cy="5051425"/>
          </a:xfrm>
        </p:spPr>
        <p:txBody>
          <a:bodyPr/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Циклус од четири узастопне реакције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Сви ензими смештени у матрикс митохондрија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Дехидрогенизација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 (оксидација масне киселине, редукција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FAD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до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FADH</a:t>
            </a:r>
            <a:r>
              <a:rPr lang="en-US" baseline="-25000" dirty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Хидратација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– увођење молекула воде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3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Дехидрогенизација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 (оксидација киселине, редукција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NAD+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до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NADH + H</a:t>
            </a:r>
            <a:r>
              <a:rPr lang="en-US" baseline="30000" dirty="0">
                <a:solidFill>
                  <a:schemeClr val="accent5">
                    <a:lumMod val="50000"/>
                  </a:schemeClr>
                </a:solidFill>
              </a:rPr>
              <a:t>+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) 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4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Тиолиза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– одвајање фрагмента од 2С атома, ацетил-СоА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За МК од 16С атома циклус се понавља 7 пута и добија се 8 ацетил-СоА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71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Прва реакција бета-оксидације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85949"/>
            <a:ext cx="8086725" cy="4905375"/>
          </a:xfrm>
        </p:spPr>
        <p:txBody>
          <a:bodyPr/>
          <a:lstStyle/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Ензим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ацил-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CoA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дехидрогеназа 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ОКСИДАЦИЈА АЦИЛ ОСТАТКА 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увођење двоструке везе и редукција </a:t>
            </a: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FAD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у 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FADH</a:t>
            </a:r>
            <a:r>
              <a:rPr lang="ru-RU" baseline="-25000" dirty="0" smtClean="0">
                <a:solidFill>
                  <a:schemeClr val="accent5">
                    <a:lumMod val="50000"/>
                  </a:schemeClr>
                </a:solidFill>
              </a:rPr>
              <a:t>2</a:t>
            </a:r>
          </a:p>
          <a:p>
            <a:pPr marL="0" indent="0">
              <a:buNone/>
            </a:pP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Настаје еноил-СоА</a:t>
            </a:r>
          </a:p>
          <a:p>
            <a:pPr marL="0" indent="0">
              <a:buNone/>
            </a:pP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556500" y="1904826"/>
            <a:ext cx="4635500" cy="4679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9204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Друга реакција бета-оксидације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53381"/>
            <a:ext cx="6981825" cy="5099844"/>
          </a:xfrm>
        </p:spPr>
        <p:txBody>
          <a:bodyPr/>
          <a:lstStyle/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Ензим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еноил-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CoA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хидратаза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ХИДРАТАЦИЈА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– уводи се молекул Н</a:t>
            </a:r>
            <a:r>
              <a:rPr lang="ru-RU" baseline="-25000" dirty="0" smtClean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на βС атом ацила уводи се ОН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група</a:t>
            </a: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Настаје </a:t>
            </a:r>
            <a:r>
              <a:rPr lang="el-GR" dirty="0" smtClean="0">
                <a:solidFill>
                  <a:schemeClr val="accent5">
                    <a:lumMod val="50000"/>
                  </a:schemeClr>
                </a:solidFill>
              </a:rPr>
              <a:t>β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-хидроксиацил-СоА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180263" y="1653381"/>
            <a:ext cx="4859337" cy="4772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930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Трећа реакција бета-оксидације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19275"/>
            <a:ext cx="7286625" cy="4957763"/>
          </a:xfrm>
        </p:spPr>
        <p:txBody>
          <a:bodyPr/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Ензим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3-L-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хидроксиацил-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CoA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дехидрогеназа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ОКСИДАЦИЈА НА βС АТОМУ 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ОН група се оксидује у кето групу и редукција NAD+ у NADH + H</a:t>
            </a:r>
            <a:r>
              <a:rPr lang="ru-RU" baseline="30000" dirty="0" smtClean="0">
                <a:solidFill>
                  <a:schemeClr val="accent5">
                    <a:lumMod val="50000"/>
                  </a:schemeClr>
                </a:solidFill>
              </a:rPr>
              <a:t>+</a:t>
            </a: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Настаје 3-кетоацил-СоА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102475" y="1916112"/>
            <a:ext cx="4859338" cy="49418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859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Четврта реакција бета-оксидације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25" y="1828800"/>
            <a:ext cx="6553200" cy="4891088"/>
          </a:xfrm>
        </p:spPr>
        <p:txBody>
          <a:bodyPr/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Ензим је </a:t>
            </a:r>
            <a:r>
              <a:rPr lang="el-GR" b="1" dirty="0">
                <a:solidFill>
                  <a:schemeClr val="accent5">
                    <a:lumMod val="50000"/>
                  </a:schemeClr>
                </a:solidFill>
              </a:rPr>
              <a:t>β-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кетоацил-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CoA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тиолаза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двајање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ацетилне јединице – тиолиза 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sr-Cyrl-RS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Настаје ацетил-СоА и ацил-СоА за 2С атома краћи од почетног/претходног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500938" y="1574800"/>
            <a:ext cx="4537075" cy="4895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3335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7743"/>
            <a:ext cx="12192000" cy="1064291"/>
          </a:xfrm>
        </p:spPr>
        <p:txBody>
          <a:bodyPr>
            <a:normAutofit fontScale="90000"/>
          </a:bodyPr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Регулација процеса </a:t>
            </a:r>
            <a:r>
              <a:rPr lang="el-GR" dirty="0" smtClean="0">
                <a:solidFill>
                  <a:schemeClr val="accent5">
                    <a:lumMod val="50000"/>
                  </a:schemeClr>
                </a:solidFill>
              </a:rPr>
              <a:t>β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-оксидације МК – респираторна контрола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781004"/>
            <a:ext cx="12192000" cy="2076995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Хорм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нска регулација изласка МК из ткива; адреналин ↑ и инсулин ↓</a:t>
            </a: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Малонил-СоА, који настаје у р-ји каталисаној ацетил-СоА-карбоксилазом,</a:t>
            </a:r>
          </a:p>
          <a:p>
            <a:pPr marL="0" indent="0">
              <a:buNone/>
            </a:pP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инхибира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СРТ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I. </a:t>
            </a:r>
            <a:r>
              <a:rPr lang="sr-Cyrl-RS" sz="2600" dirty="0">
                <a:solidFill>
                  <a:schemeClr val="accent5">
                    <a:lumMod val="50000"/>
                  </a:schemeClr>
                </a:solidFill>
              </a:rPr>
              <a:t>АМР-РК је АМР зависна протеин-киназа</a:t>
            </a:r>
          </a:p>
          <a:p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Брзина искориштавања АТР-а контролише брзину респираторног ланца, који регулише оксидативне ензиме у </a:t>
            </a:r>
            <a:r>
              <a:rPr lang="el-GR" b="1" dirty="0">
                <a:solidFill>
                  <a:schemeClr val="accent5">
                    <a:lumMod val="50000"/>
                  </a:schemeClr>
                </a:solidFill>
              </a:rPr>
              <a:t>β-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оксидацији и циклусу лимунске кис.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819866" y="1174788"/>
            <a:ext cx="7416800" cy="35734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5626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Енергетика процеса бета-оксидације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25562"/>
            <a:ext cx="12192000" cy="5532437"/>
          </a:xfrm>
        </p:spPr>
        <p:txBody>
          <a:bodyPr/>
          <a:lstStyle/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Оксидацијом палмитинске киселине, 16С атома, циклус </a:t>
            </a:r>
            <a:r>
              <a:rPr lang="el-GR" dirty="0">
                <a:solidFill>
                  <a:schemeClr val="accent5">
                    <a:lumMod val="50000"/>
                  </a:schemeClr>
                </a:solidFill>
              </a:rPr>
              <a:t>β-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k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сидације понавља се 7 пута и добије се 8 молекула ацетил-СоА</a:t>
            </a:r>
          </a:p>
          <a:p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7 пута </a:t>
            </a:r>
            <a:r>
              <a:rPr lang="el-GR" dirty="0">
                <a:solidFill>
                  <a:schemeClr val="accent5">
                    <a:lumMod val="50000"/>
                  </a:schemeClr>
                </a:solidFill>
              </a:rPr>
              <a:t>β-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k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сидација + 8 ацетил-СоА:</a:t>
            </a: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7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FADH</a:t>
            </a:r>
            <a:r>
              <a:rPr lang="en-US" baseline="-25000" dirty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X 1,5 AT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Р = 10,5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AT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Р</a:t>
            </a: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7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NADH + H</a:t>
            </a:r>
            <a:r>
              <a:rPr lang="en-US" baseline="30000" dirty="0">
                <a:solidFill>
                  <a:schemeClr val="accent5">
                    <a:lumMod val="50000"/>
                  </a:schemeClr>
                </a:solidFill>
              </a:rPr>
              <a:t>+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 X 2,5 AT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Р = 17,5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AT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Р</a:t>
            </a: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8 ацетил-СоА (1 ацетил-СоА у ТСА циклусу даје 10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AT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Р) даје 80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AT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Р</a:t>
            </a:r>
          </a:p>
          <a:p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Укупно, то је 108 молекула АТР. 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Међутим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, будући да су за активацију МК потрошене две високо-енергетске везе, нето принос оксидације палмитинске киселине је </a:t>
            </a:r>
            <a:r>
              <a:rPr lang="sr-Cyrl-RS" sz="3600" b="1" dirty="0">
                <a:solidFill>
                  <a:schemeClr val="accent5">
                    <a:lumMod val="50000"/>
                  </a:schemeClr>
                </a:solidFill>
              </a:rPr>
              <a:t>106 АТР </a:t>
            </a:r>
          </a:p>
        </p:txBody>
      </p:sp>
    </p:spTree>
    <p:extLst>
      <p:ext uri="{BB962C8B-B14F-4D97-AF65-F5344CB8AC3E}">
        <p14:creationId xmlns:p14="http://schemas.microsoft.com/office/powerpoint/2010/main" val="243667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9602"/>
          </a:xfrm>
        </p:spPr>
        <p:txBody>
          <a:bodyPr/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Оксидација МК са непарним бројем С атома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37648"/>
            <a:ext cx="12192000" cy="1762306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Оксидацијом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МК са непарним бројем С атома настаје, више молекула ацетил-СоА и троугљенични молекул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пропионил-СоА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Пропионил-СоА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може да буде супстрат за глуконеогенезу (за разлику од ацетил-СоА који то не може бити)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193075" y="3048000"/>
            <a:ext cx="8316686" cy="381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320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6" y="1"/>
            <a:ext cx="12181114" cy="818606"/>
          </a:xfrm>
        </p:spPr>
        <p:txBody>
          <a:bodyPr/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Оксидација МК са незасићеним везама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86" y="902517"/>
            <a:ext cx="12181114" cy="604066"/>
          </a:xfrm>
        </p:spPr>
        <p:txBody>
          <a:bodyPr>
            <a:normAutofit fontScale="85000" lnSpcReduction="10000"/>
          </a:bodyPr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Неопходна си два додатна ензима,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еноил-СоА изомераза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и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2,4-диеноил редуктаза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4" descr="B OKSID NEZASICENIH M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6171" y="1384664"/>
            <a:ext cx="9782134" cy="547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9954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9668"/>
            <a:ext cx="12192000" cy="1132115"/>
          </a:xfrm>
        </p:spPr>
        <p:txBody>
          <a:bodyPr>
            <a:normAutofit fontScale="90000"/>
          </a:bodyPr>
          <a:lstStyle/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Синтеза масних киселина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b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sr-Cyrl-RS" sz="4000" dirty="0" smtClean="0">
                <a:solidFill>
                  <a:schemeClr val="accent5">
                    <a:lumMod val="50000"/>
                  </a:schemeClr>
                </a:solidFill>
              </a:rPr>
              <a:t>у стању ситости, у цитоплазми, у јетри, у масном ткиву</a:t>
            </a:r>
            <a:endParaRPr lang="en-US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84959"/>
            <a:ext cx="12192000" cy="5116286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Предуслови да би се одвијао процес синтезе МК: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Пребацивање ацетил-СоА из матрикса митохондрија у цитоплазму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Довољне количине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NADPH+H</a:t>
            </a:r>
            <a:r>
              <a:rPr lang="en-US" baseline="30000" dirty="0" smtClean="0">
                <a:solidFill>
                  <a:schemeClr val="accent5">
                    <a:lumMod val="50000"/>
                  </a:schemeClr>
                </a:solidFill>
              </a:rPr>
              <a:t>+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главни извор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HMP)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и АТР</a:t>
            </a:r>
            <a:endParaRPr lang="sr-Cyrl-RS" baseline="300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Цитрат-малат шант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Прва реакција Кребсовог циклуса (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цитрат синтаза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) – настанак цитрата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Цитрат пролази мембрану митохондрија и прелази у цитоплазму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У цитоплазми ензим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цитрат лиаза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дели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цитрат на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ацетил-СоА и оксалацетат, ацетил-СоА улази у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синтезу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МК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Оксалацетат се под дејством цитоплазматске малат дехидрогеназе редукује у малат и малат се враћа у митохондрије</a:t>
            </a:r>
          </a:p>
          <a:p>
            <a:r>
              <a:rPr lang="sr-Cyrl-RS" b="1" u="sng" dirty="0" smtClean="0">
                <a:solidFill>
                  <a:schemeClr val="accent5">
                    <a:lumMod val="50000"/>
                  </a:schemeClr>
                </a:solidFill>
              </a:rPr>
              <a:t>Ацетил СоА карбоксилаза</a:t>
            </a:r>
            <a:r>
              <a:rPr lang="sr-Cyrl-RS" u="sng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је кључни регулаторни ензим синтезе МК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,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врши карбоксилацију ацетилне групе ацетил-СоА у малонил-СоА</a:t>
            </a:r>
            <a:endParaRPr lang="sr-Cyrl-R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u="sng" dirty="0" smtClean="0">
                <a:solidFill>
                  <a:schemeClr val="accent5">
                    <a:lumMod val="50000"/>
                  </a:schemeClr>
                </a:solidFill>
              </a:rPr>
              <a:t>Комплекс синтаза МК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– циклус од 4 реакције који се понавља док не добијемо палмитинску киселину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Синтеза масних киселина одвија се у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ЈЕТРИ, у цитосолу, у стању СИТОСТИ</a:t>
            </a:r>
          </a:p>
          <a:p>
            <a:pPr lvl="1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Али и у бубрезима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 мозгу, плућима, масном ткиву и млечној жлезди у периоду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лактације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68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6" y="1155065"/>
            <a:ext cx="12189823" cy="2406741"/>
          </a:xfrm>
        </p:spPr>
        <p:txBody>
          <a:bodyPr/>
          <a:lstStyle/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МК са веома дугим ланцима (20 и више С атома) оксидују се  процесом који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укључује </a:t>
            </a:r>
            <a:r>
              <a:rPr lang="el-GR" dirty="0" smtClean="0">
                <a:solidFill>
                  <a:schemeClr val="accent5">
                    <a:lumMod val="50000"/>
                  </a:schemeClr>
                </a:solidFill>
              </a:rPr>
              <a:t>α–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угљеников атом </a:t>
            </a: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Оксидација овог угљеника омогућава отпуштање карбоксилне групе као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СО</a:t>
            </a:r>
            <a:r>
              <a:rPr lang="sr-Cyrl-RS" baseline="-25000" dirty="0" smtClean="0">
                <a:solidFill>
                  <a:schemeClr val="accent5">
                    <a:lumMod val="50000"/>
                  </a:schemeClr>
                </a:solidFill>
              </a:rPr>
              <a:t>2</a:t>
            </a:r>
            <a:endParaRPr lang="sr-Cyrl-RS" baseline="-250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Процес се одиграва углавном у мозгу и нервном ткиву и доводи до уклањања једног по једног угљениковог атома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77" y="0"/>
            <a:ext cx="10515600" cy="1325563"/>
          </a:xfrm>
        </p:spPr>
        <p:txBody>
          <a:bodyPr/>
          <a:lstStyle/>
          <a:p>
            <a:r>
              <a:rPr lang="el-GR" dirty="0">
                <a:solidFill>
                  <a:schemeClr val="accent5">
                    <a:lumMod val="50000"/>
                  </a:schemeClr>
                </a:solidFill>
              </a:rPr>
              <a:t>α-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оксидација масних киселина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049635" y="3833904"/>
            <a:ext cx="6087311" cy="26626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6713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6" y="0"/>
            <a:ext cx="12189823" cy="1325563"/>
          </a:xfrm>
        </p:spPr>
        <p:txBody>
          <a:bodyPr/>
          <a:lstStyle/>
          <a:p>
            <a:r>
              <a:rPr lang="el-GR" dirty="0">
                <a:solidFill>
                  <a:schemeClr val="accent5">
                    <a:lumMod val="50000"/>
                  </a:schemeClr>
                </a:solidFill>
              </a:rPr>
              <a:t>ω–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оксидација масних киселина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6" y="1207316"/>
            <a:ext cx="7330441" cy="5659392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Ензими за  </a:t>
            </a:r>
            <a:r>
              <a:rPr lang="el-GR" dirty="0">
                <a:solidFill>
                  <a:schemeClr val="accent5">
                    <a:lumMod val="50000"/>
                  </a:schemeClr>
                </a:solidFill>
              </a:rPr>
              <a:t>ω–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оксидацију налазе се у ендоплазматичном ретикулуму (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ER) 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l-GR" dirty="0">
                <a:solidFill>
                  <a:schemeClr val="accent5">
                    <a:lumMod val="50000"/>
                  </a:schemeClr>
                </a:solidFill>
              </a:rPr>
              <a:t>ω–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метил група се прво оксидује до алкохола, ензимом који користи цитохром Р450, молекуларни кисеоник и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NADPH 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Дехидрогеназе конвертују алкохолну групу до карбоксилне киселине тако настају ди-карбоксилни продукти  који подлежу </a:t>
            </a:r>
            <a:r>
              <a:rPr lang="el-GR" dirty="0">
                <a:solidFill>
                  <a:schemeClr val="accent5">
                    <a:lumMod val="50000"/>
                  </a:schemeClr>
                </a:solidFill>
              </a:rPr>
              <a:t>β-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k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сидацији у  митохондријама </a:t>
            </a:r>
          </a:p>
          <a:p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 Настали продукти имају 6 – 10 С атома и из организма се излучују урином 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402289" y="1123724"/>
            <a:ext cx="3484562" cy="52562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72140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49234"/>
          </a:xfrm>
        </p:spPr>
        <p:txBody>
          <a:bodyPr/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Примарни дефицит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карнитина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86" y="1111522"/>
            <a:ext cx="12181114" cy="5746478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Описује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се као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поремећај у преносу масних киселина посредством карнитинског шатла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чиме је процес бета оксидације масних киселина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компромитован или онемогућен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Узрокован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мутацијом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SLC22A5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гена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која узрокује поремаћај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OCTN2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карнитинског транспортера (локализован у плазма мембрани ћелија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Долази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до губитка карнитина (хидросулубилан молекул) највећим процентом путем урина, смањене су серумске и интрацелуларне вредности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концентрација карнитина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Симптоми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: слаб апетит, летаргија, увећана јетра, хипогликемија, миопатија скелетних мишића, повећане активност трансаминаза јетре,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хиперамо-ниемија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гастроентеритис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За дијагнозу овог обољења потребно је одредити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плазматску конц.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карнитина као и одредити присуство мутације на оба алела за SLC22A5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ген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Добри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резултати постижу се применом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L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-карнитина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који се узима у виду таблета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8662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6" y="121286"/>
            <a:ext cx="12189823" cy="775698"/>
          </a:xfrm>
        </p:spPr>
        <p:txBody>
          <a:bodyPr/>
          <a:lstStyle/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Секундарни дефицит карнитина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5" y="1637210"/>
            <a:ext cx="12189823" cy="5220789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Секундарни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дефицит карнитина се не наслеђује, већ је овај дефицит удружен или се налази у склопу неког другог обољења или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стања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Јавља се код урођених  поремећаја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у оксидацији масних киселина и аминокиселина,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поремећаја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функције митохондрија. Услед нагомилавања ацил остатака укупна концентрација ацил карнитина у урину и у крви се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повећава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У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склопу болести јетре и у исхарни која је оскудна у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протеинима, код пацијената на парентералном типу исхране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Примена одређених антибиотика може узроковати дефицит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карнитина -  Зидовудин (користи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у терапији HIV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инфекције) 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ацијентима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се саветује карнитинска суплементација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844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2811"/>
          </a:xfrm>
        </p:spPr>
        <p:txBody>
          <a:bodyPr/>
          <a:lstStyle/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Синтеза кетонских тела (Кетогенеза)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6135189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У кетонска тела убрајамо: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ацетоацетат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 ацетон и </a:t>
            </a:r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</a:rPr>
              <a:t>β-хидрокси бутират</a:t>
            </a:r>
            <a:endParaRPr lang="en-US" b="1" u="sng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Хидросолубилни молекули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У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хепатоцитима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, у матриксу метохондрија,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у периоду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гладовања и нерегулисаног дијабетеса</a:t>
            </a:r>
          </a:p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Синтеза започиње из ацетил-СоА и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сви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ацетил-СоА воде порекло из </a:t>
            </a:r>
            <a:r>
              <a:rPr lang="el-GR" b="1" dirty="0" smtClean="0">
                <a:solidFill>
                  <a:schemeClr val="accent5">
                    <a:lumMod val="50000"/>
                  </a:schemeClr>
                </a:solidFill>
              </a:rPr>
              <a:t>β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 оксидације МК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Услови за почетак кетогенезе:</a:t>
            </a:r>
          </a:p>
          <a:p>
            <a:pPr lvl="1"/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А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цетил-СоА у вишку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Оксалацетата у мањку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Редукованих коензима у мањку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ондензација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два молекула ацетил-СоА деловањем ензима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β-кетотиолазе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ацетоацетил-СоА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тиолаза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) у ацетоацетил-СоА</a:t>
            </a: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У следећем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кораку,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настали ацетоацетил-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CoA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се кондензује са још једним молекулом ацетил-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CoA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при чему настаје </a:t>
            </a:r>
            <a:r>
              <a:rPr lang="el-GR" b="1" dirty="0">
                <a:solidFill>
                  <a:schemeClr val="accent5">
                    <a:lumMod val="50000"/>
                  </a:schemeClr>
                </a:solidFill>
              </a:rPr>
              <a:t>β-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хидрокси-</a:t>
            </a:r>
            <a:r>
              <a:rPr lang="el-GR" b="1" dirty="0">
                <a:solidFill>
                  <a:schemeClr val="accent5">
                    <a:lumMod val="50000"/>
                  </a:schemeClr>
                </a:solidFill>
              </a:rPr>
              <a:t>β-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метилглутарил-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CoA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HMG-CoA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)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под каталитичким дејством ензима </a:t>
            </a:r>
            <a:r>
              <a:rPr lang="sr-Cyrl-RS" b="1" u="sng" dirty="0">
                <a:solidFill>
                  <a:schemeClr val="accent5">
                    <a:lumMod val="50000"/>
                  </a:schemeClr>
                </a:solidFill>
              </a:rPr>
              <a:t>хидрокси-метилглутарил-</a:t>
            </a:r>
            <a:r>
              <a:rPr lang="en-US" b="1" u="sng" dirty="0">
                <a:solidFill>
                  <a:schemeClr val="accent5">
                    <a:lumMod val="50000"/>
                  </a:schemeClr>
                </a:solidFill>
              </a:rPr>
              <a:t>CoA </a:t>
            </a:r>
            <a:r>
              <a:rPr lang="sr-Cyrl-RS" b="1" u="sng" dirty="0">
                <a:solidFill>
                  <a:schemeClr val="accent5">
                    <a:lumMod val="50000"/>
                  </a:schemeClr>
                </a:solidFill>
              </a:rPr>
              <a:t>синтазе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en-US" b="1" u="sng" dirty="0">
                <a:solidFill>
                  <a:schemeClr val="accent5">
                    <a:lumMod val="50000"/>
                  </a:schemeClr>
                </a:solidFill>
              </a:rPr>
              <a:t>HMG-CoA </a:t>
            </a:r>
            <a:r>
              <a:rPr lang="sr-Cyrl-RS" b="1" u="sng" dirty="0">
                <a:solidFill>
                  <a:schemeClr val="accent5">
                    <a:lumMod val="50000"/>
                  </a:schemeClr>
                </a:solidFill>
              </a:rPr>
              <a:t>синтазе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) – РЕГУЛАТОРНИ ензим кетогенезе</a:t>
            </a: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Дејством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хидрокси-метилглутарил-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CoA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лиазе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долази до цепања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HMG-CoA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на ацетоацетил и ацетил-СоА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Затим се ацетоацетил редукује у </a:t>
            </a:r>
            <a:r>
              <a:rPr lang="el-GR" dirty="0">
                <a:solidFill>
                  <a:schemeClr val="accent5">
                    <a:lumMod val="50000"/>
                  </a:schemeClr>
                </a:solidFill>
              </a:rPr>
              <a:t>β-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хидрокси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бутират дејством </a:t>
            </a:r>
            <a:r>
              <a:rPr lang="el-GR" b="1" dirty="0">
                <a:solidFill>
                  <a:schemeClr val="accent5">
                    <a:lumMod val="50000"/>
                  </a:schemeClr>
                </a:solidFill>
              </a:rPr>
              <a:t>β-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хидроксибутират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дехидрогеназе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Могућа је спонтана, неезимска декарбоксилација ацетоацетата у ацетон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82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ketone bod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46" y="0"/>
            <a:ext cx="6532011" cy="68580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Picture 4" descr="ch17_ketoneB-fue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7062" y="43537"/>
            <a:ext cx="44275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9044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Регулација процеса синтезе кетонских тела 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Интезитет липолизе у адипоцитима и количине МК које стижу до јетре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Степен есерификације МК у хепатоцитима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Количина ацетил-СоА који се добије </a:t>
            </a:r>
            <a:r>
              <a:rPr lang="el-GR" dirty="0" smtClean="0">
                <a:solidFill>
                  <a:schemeClr val="accent5">
                    <a:lumMod val="50000"/>
                  </a:schemeClr>
                </a:solidFill>
              </a:rPr>
              <a:t>β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-оксидацијом МК</a:t>
            </a: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Зависи од количине ацетил-СоА који не може да уђе у Кребсов циклус -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доступности оксалацетата у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ТСА циклусу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77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31520"/>
          </a:xfrm>
        </p:spPr>
        <p:txBody>
          <a:bodyPr/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Оксидација кетонских тела у периферним ткивима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93808"/>
            <a:ext cx="5625737" cy="5964192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Да би могла да се искористе за добијање енергије у екстрахепатичким ткивима, кетонска тела морају прво да се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активирају у коензим А деривате </a:t>
            </a:r>
          </a:p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   ВАЖНИ ЕНЗИМИ:</a:t>
            </a:r>
          </a:p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ацетоацетат:сукцинил-СоА трансфераза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тј. сукцинил-СоА:ацетоацетат-СоА трансфераза или тиофораза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тиолаза </a:t>
            </a: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Из ацетоацетила се добије 19 АТР</a:t>
            </a: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Из </a:t>
            </a:r>
            <a:r>
              <a:rPr lang="el-GR" dirty="0">
                <a:solidFill>
                  <a:schemeClr val="accent5">
                    <a:lumMod val="50000"/>
                  </a:schemeClr>
                </a:solidFill>
              </a:rPr>
              <a:t>β-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хидрокси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бутирата се добије 21,5АТР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3" descr="ch17_ketoneB-fue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36571" y="687984"/>
            <a:ext cx="4427537" cy="6170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1885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Ацетил СоА карбоксилаза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11250"/>
            <a:ext cx="12192000" cy="5746750"/>
          </a:xfrm>
        </p:spPr>
        <p:txBody>
          <a:bodyPr>
            <a:normAutofit lnSpcReduction="10000"/>
          </a:bodyPr>
          <a:lstStyle/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Прва и КЉУЧНА реакција у синтези масних киселина је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КАРБОКСИЛАЦИЈА ацетил-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оА у малонил-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оА</a:t>
            </a:r>
            <a:endParaRPr lang="sr-Cyrl-RS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Реакција је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ИРЕВЕРЗИБИЛНА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  и  катализована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ацетил-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оА карбоксилазом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уз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утрошак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АТ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P-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а и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бикарбоната (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</a:t>
            </a:r>
            <a:r>
              <a:rPr lang="sr-Cyrl-RS" baseline="-25000" dirty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) у присуству јона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Mg</a:t>
            </a:r>
            <a:r>
              <a:rPr lang="en-US" baseline="30000" dirty="0">
                <a:solidFill>
                  <a:schemeClr val="accent5">
                    <a:lumMod val="50000"/>
                  </a:schemeClr>
                </a:solidFill>
              </a:rPr>
              <a:t>2+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 Два корака: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Карбоксилација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биотина (АТ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P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је неопходан као извор енергије,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HCO</a:t>
            </a:r>
            <a:r>
              <a:rPr lang="en-US" baseline="-25000" dirty="0">
                <a:solidFill>
                  <a:schemeClr val="accent5">
                    <a:lumMod val="50000"/>
                  </a:schemeClr>
                </a:solidFill>
              </a:rPr>
              <a:t>3</a:t>
            </a:r>
            <a:r>
              <a:rPr lang="en-US" baseline="30000" dirty="0">
                <a:solidFill>
                  <a:schemeClr val="accent5">
                    <a:lumMod val="50000"/>
                  </a:schemeClr>
                </a:solidFill>
              </a:rPr>
              <a:t>-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извор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</a:t>
            </a:r>
            <a:r>
              <a:rPr lang="sr-Cyrl-RS" baseline="-25000" dirty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) – КАРБОКСИ БИОТИН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Пренос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карбоксилне групе са коензима карбокси-биотина на ацетил-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оА и настанак МАЛОНИЛ-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оА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u="sng" dirty="0" smtClean="0">
                <a:solidFill>
                  <a:schemeClr val="accent5">
                    <a:lumMod val="50000"/>
                  </a:schemeClr>
                </a:solidFill>
              </a:rPr>
              <a:t>Регулација ацетил-СоА карбоксилазе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Алостеријска регулација (активатор – ЦИТРАТ, инхибитори – производи р-је.)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Ковалентне модификације:</a:t>
            </a:r>
          </a:p>
          <a:p>
            <a:pPr marL="1371600" lvl="2" indent="-457200">
              <a:buAutoNum type="arabicPeriod"/>
            </a:pP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Асоцијација/дисоцијација полимера</a:t>
            </a:r>
          </a:p>
          <a:p>
            <a:pPr marL="1371600" lvl="2" indent="-457200">
              <a:buAutoNum type="arabicPeriod"/>
            </a:pP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Фосфорилација/дефосфорилација под хормонском контролом ГЛУКАГОН/ИНСУЛИН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Дугорочна контрола – начин исхране утиче на синтезу ензима</a:t>
            </a:r>
          </a:p>
        </p:txBody>
      </p:sp>
    </p:spTree>
    <p:extLst>
      <p:ext uri="{BB962C8B-B14F-4D97-AF65-F5344CB8AC3E}">
        <p14:creationId xmlns:p14="http://schemas.microsoft.com/office/powerpoint/2010/main" val="102123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905691"/>
          </a:xfrm>
        </p:spPr>
        <p:txBody>
          <a:bodyPr/>
          <a:lstStyle/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Синтаза масних киселина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905690"/>
            <a:ext cx="7201990" cy="5952309"/>
          </a:xfrm>
        </p:spPr>
        <p:txBody>
          <a:bodyPr>
            <a:normAutofit fontScale="85000" lnSpcReduction="20000"/>
          </a:bodyPr>
          <a:lstStyle/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Комплекс синтаза масних киселина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Два полипептидна ланца, супротно оријентисана – истовремена синтеза два палмитоил-СоА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Сваки полипептид има 3 домена и 7 каталитичких места:</a:t>
            </a:r>
          </a:p>
          <a:p>
            <a:r>
              <a:rPr lang="sr-Cyrl-RS" u="sng" dirty="0" smtClean="0">
                <a:solidFill>
                  <a:schemeClr val="accent5">
                    <a:lumMod val="50000"/>
                  </a:schemeClr>
                </a:solidFill>
              </a:rPr>
              <a:t>Домен 1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(розе) – улазак супстрата,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р-ја везивања и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кондензације ацетил-Соа и малонил-СоА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Ацетил трансфераза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Малонил трансфераза</a:t>
            </a:r>
          </a:p>
          <a:p>
            <a:pPr lvl="1"/>
            <a:r>
              <a:rPr lang="el-GR" dirty="0">
                <a:solidFill>
                  <a:schemeClr val="accent5">
                    <a:lumMod val="50000"/>
                  </a:schemeClr>
                </a:solidFill>
              </a:rPr>
              <a:t>β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-кетоацил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синтаза</a:t>
            </a:r>
          </a:p>
          <a:p>
            <a:r>
              <a:rPr lang="sr-Cyrl-RS" u="sng" dirty="0" smtClean="0">
                <a:solidFill>
                  <a:schemeClr val="accent5">
                    <a:lumMod val="50000"/>
                  </a:schemeClr>
                </a:solidFill>
              </a:rPr>
              <a:t>Домен 2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(плаво) – р-је редукције и дехидратације</a:t>
            </a:r>
          </a:p>
          <a:p>
            <a:pPr lvl="1"/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Везан АСР -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acyl carrier protein,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протеин за пренос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ацил-групе, 4-фосфопантетеин, садржи слободне –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SH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групе</a:t>
            </a:r>
          </a:p>
          <a:p>
            <a:pPr lvl="1"/>
            <a:r>
              <a:rPr lang="el-GR" dirty="0">
                <a:solidFill>
                  <a:schemeClr val="accent5">
                    <a:lumMod val="50000"/>
                  </a:schemeClr>
                </a:solidFill>
              </a:rPr>
              <a:t>β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-кетоацил</a:t>
            </a:r>
            <a:r>
              <a:rPr lang="el-GR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редуктаза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Дехидратаза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Еноил-АСР редуктаза</a:t>
            </a:r>
          </a:p>
          <a:p>
            <a:r>
              <a:rPr lang="sr-Cyrl-RS" u="sng" dirty="0" smtClean="0">
                <a:solidFill>
                  <a:schemeClr val="accent5">
                    <a:lumMod val="50000"/>
                  </a:schemeClr>
                </a:solidFill>
              </a:rPr>
              <a:t>Домен 3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(зелено) – ослобађање палмитата</a:t>
            </a: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Тиолаза, тиоестераза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4" descr="8883n25_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66267" y="9963"/>
            <a:ext cx="4903968" cy="684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5326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Реакције процеса синтезе МК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8939"/>
            <a:ext cx="12192000" cy="3042468"/>
          </a:xfrm>
        </p:spPr>
        <p:txBody>
          <a:bodyPr/>
          <a:lstStyle/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Након почетног корака синтезе малонил-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CoA,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синтеза масних киселина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се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састоји од вишеструког понављања циклуса од четири узастопне реакције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кондензације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редукције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дехидратације </a:t>
            </a: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редукције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5088" y="1968136"/>
            <a:ext cx="7555231" cy="4915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461916" y="2087790"/>
            <a:ext cx="15890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Кондезација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809920" y="2992278"/>
            <a:ext cx="13160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Редукција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847394" y="3890668"/>
            <a:ext cx="13160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Редукција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769767" y="3142842"/>
            <a:ext cx="1895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Дехидратација</a:t>
            </a:r>
          </a:p>
        </p:txBody>
      </p:sp>
    </p:spTree>
    <p:extLst>
      <p:ext uri="{BB962C8B-B14F-4D97-AF65-F5344CB8AC3E}">
        <p14:creationId xmlns:p14="http://schemas.microsoft.com/office/powerpoint/2010/main" val="317582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15726"/>
            <a:ext cx="12192000" cy="3207931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1. КОНДЕЗАЦИЈА АЦЕТИЛ-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оА И МАЛОНИЛ-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оА</a:t>
            </a: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Ацетил (2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C)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са ацетил-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оА се везује за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SH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групу А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CP-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а – ензим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ацетил-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оА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трансацетилаза</a:t>
            </a:r>
            <a:endParaRPr lang="sr-Cyrl-RS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Ацетат са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SH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групе А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CP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се пребацује на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SH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групу ензима кето-ацил-синтазе </a:t>
            </a:r>
          </a:p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Малонил (3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C)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са малонил-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оА се везује за сада слободну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SH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групу А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CP-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а – ензим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малонил-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оА-трансацетилаза</a:t>
            </a:r>
            <a:endParaRPr lang="sr-Cyrl-RS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Ацетил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се пребацује и везује за малонил групу на А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CP-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у и одузима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CO</a:t>
            </a:r>
            <a:r>
              <a:rPr lang="en-US" baseline="-25000" dirty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од малонил групе – КОНДЕЗАЦИЈА - ензим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кето-ацил-синтаза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 настаје ацето-ацетил група везана на А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CP-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у 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Реакције процеса синтезе МК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Picture 2" descr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80290" y="3879760"/>
            <a:ext cx="9636598" cy="297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5293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6756"/>
            <a:ext cx="12192000" cy="6321243"/>
          </a:xfrm>
        </p:spPr>
        <p:txBody>
          <a:bodyPr>
            <a:normAutofit lnSpcReduction="10000"/>
          </a:bodyPr>
          <a:lstStyle/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2. РЕДУКЦИЈА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АЦЕТО-АЦЕТИЛА</a:t>
            </a:r>
          </a:p>
          <a:p>
            <a:pPr lvl="1"/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Кето група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a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цето-ацетил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a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који се налази везан за А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CP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се редукује у –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OH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гр.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бета-хидроксибутирила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– ензим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бета-кето-ацил-редуктаза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, коензим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NADPH+H+</a:t>
            </a:r>
          </a:p>
          <a:p>
            <a:pPr marL="457200" lvl="1" indent="0">
              <a:buNone/>
            </a:pPr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3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ДЕХИДРАТАЦИЈА</a:t>
            </a:r>
          </a:p>
          <a:p>
            <a:pPr lvl="1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Дехидратацијом (одузимањем H</a:t>
            </a:r>
            <a:r>
              <a:rPr lang="ru-RU" baseline="-25000" dirty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О) из бета-хидрокси-бутирила уводи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се двострука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веза и настаје кротонил везан за АСР – ензим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бета-хидроксиацил-дехидратаза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sr-Cyrl-R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4. I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I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РЕДУКЦИЈА</a:t>
            </a:r>
          </a:p>
          <a:p>
            <a:pPr lvl="1"/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II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редукцијом кротонил се преводи у бутирил – ензим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еноил-редуктаза,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 коензим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NADPH + H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+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Бутирил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се пребацује са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ACP-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а на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SH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групу кето-ацил синтазе, а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ACP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остаје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слободан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да веже следећи малонил-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оА</a:t>
            </a:r>
          </a:p>
          <a:p>
            <a:pPr lvl="1"/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70263"/>
          </a:xfrm>
        </p:spPr>
        <p:txBody>
          <a:bodyPr>
            <a:normAutofit fontScale="90000"/>
          </a:bodyPr>
          <a:lstStyle/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Реакције процеса синтезе МК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3631350" y="1587499"/>
            <a:ext cx="6769100" cy="1447800"/>
            <a:chOff x="1311" y="3108"/>
            <a:chExt cx="4264" cy="912"/>
          </a:xfrm>
        </p:grpSpPr>
        <p:pic>
          <p:nvPicPr>
            <p:cNvPr id="7" name="Picture 6" descr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11" y="3122"/>
              <a:ext cx="4264" cy="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2466" y="3788"/>
              <a:ext cx="74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sr-Latn-CS" dirty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</a:rPr>
                <a:t>redukcija</a:t>
              </a:r>
              <a:endParaRPr lang="en-US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2004" y="3108"/>
              <a:ext cx="180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</a:rPr>
                <a:t>b</a:t>
              </a:r>
              <a:r>
                <a:rPr lang="sr-Latn-CS" dirty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</a:rPr>
                <a:t>eta-</a:t>
              </a:r>
              <a:r>
                <a:rPr lang="en-US" dirty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</a:rPr>
                <a:t>k</a:t>
              </a:r>
              <a:r>
                <a:rPr lang="sr-Latn-CS" dirty="0">
                  <a:solidFill>
                    <a:schemeClr val="accent5">
                      <a:lumMod val="50000"/>
                    </a:schemeClr>
                  </a:solidFill>
                  <a:latin typeface="Comic Sans MS" pitchFamily="66" charset="0"/>
                </a:rPr>
                <a:t>eto-acil-reduktaza</a:t>
              </a:r>
              <a:endParaRPr lang="en-US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</p:grpSp>
      <p:pic>
        <p:nvPicPr>
          <p:cNvPr id="10" name="Picture 10" descr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7914" y="4001040"/>
            <a:ext cx="65532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6188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94" y="888274"/>
            <a:ext cx="12172406" cy="5969725"/>
          </a:xfrm>
        </p:spPr>
        <p:txBody>
          <a:bodyPr>
            <a:normAutofit lnSpcReduction="10000"/>
          </a:bodyPr>
          <a:lstStyle/>
          <a:p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Синтезом бутирила (4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C)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се завршава први циклус синтезе масних киселина тј. палмитинске масне киселине (16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Синтеза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масних киселина улази у следећи </a:t>
            </a:r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циклус</a:t>
            </a:r>
            <a:endParaRPr lang="sr-Cyrl-R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Циклуси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(са додавањем по 2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атома из малонил-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оА) се понављају још 6 пута до синтезе палмитоила-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ACP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(16C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) </a:t>
            </a:r>
          </a:p>
          <a:p>
            <a:r>
              <a:rPr lang="sr-Cyrl-RS" dirty="0" smtClean="0">
                <a:solidFill>
                  <a:schemeClr val="accent5">
                    <a:lumMod val="50000"/>
                  </a:schemeClr>
                </a:solidFill>
              </a:rPr>
              <a:t>Палмитоил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(палмитинска киселина) се одваја од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ACP </a:t>
            </a:r>
            <a:r>
              <a:rPr lang="sr-Cyrl-RS" dirty="0">
                <a:solidFill>
                  <a:schemeClr val="accent5">
                    <a:lumMod val="50000"/>
                  </a:schemeClr>
                </a:solidFill>
              </a:rPr>
              <a:t>по дејством ензима </a:t>
            </a:r>
            <a:r>
              <a:rPr lang="sr-Cyrl-RS" b="1" dirty="0">
                <a:solidFill>
                  <a:schemeClr val="accent5">
                    <a:lumMod val="50000"/>
                  </a:schemeClr>
                </a:solidFill>
              </a:rPr>
              <a:t>палмитоил тиоестеразе </a:t>
            </a:r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– деацилазе</a:t>
            </a:r>
            <a:endParaRPr lang="sr-Cyrl-RS" b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sr-Cyrl-RS" sz="1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Сви C атоми палмитинске киселине потичу од </a:t>
            </a:r>
            <a:r>
              <a:rPr lang="ru-RU" b="1" u="sng" dirty="0">
                <a:solidFill>
                  <a:schemeClr val="accent5">
                    <a:lumMod val="50000"/>
                  </a:schemeClr>
                </a:solidFill>
              </a:rPr>
              <a:t>малонил-CоА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, осим два која потичу од </a:t>
            </a:r>
            <a:r>
              <a:rPr lang="ru-RU" b="1" u="sng" dirty="0">
                <a:solidFill>
                  <a:schemeClr val="accent5">
                    <a:lumMod val="50000"/>
                  </a:schemeClr>
                </a:solidFill>
              </a:rPr>
              <a:t>ацетил-CоА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и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они се налазе </a:t>
            </a:r>
            <a:r>
              <a:rPr lang="ru-RU" b="1" u="sng" dirty="0">
                <a:solidFill>
                  <a:schemeClr val="accent5">
                    <a:lumMod val="50000"/>
                  </a:schemeClr>
                </a:solidFill>
              </a:rPr>
              <a:t>на метил крају масне </a:t>
            </a:r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</a:rPr>
              <a:t>киселине</a:t>
            </a: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000" b="1" u="sng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Након синтезе новосинтетисана палмитинска киселина се активира у палмитоил-СоА дејством ензима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ацил-СоА синтетазе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уз утрошак АТР</a:t>
            </a:r>
          </a:p>
          <a:p>
            <a:pPr lvl="1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Уградња у триацилглицероле</a:t>
            </a:r>
          </a:p>
          <a:p>
            <a:pPr lvl="2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Елонгација у МК са 18С атома или више С атома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88274"/>
          </a:xfrm>
        </p:spPr>
        <p:txBody>
          <a:bodyPr/>
          <a:lstStyle/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Реакције процеса синтезе МК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50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1447</TotalTime>
  <Words>2942</Words>
  <Application>Microsoft Office PowerPoint</Application>
  <PresentationFormat>Widescreen</PresentationFormat>
  <Paragraphs>343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Calibri</vt:lpstr>
      <vt:lpstr>Calibri Light</vt:lpstr>
      <vt:lpstr>Comic Sans MS</vt:lpstr>
      <vt:lpstr>Office Theme</vt:lpstr>
      <vt:lpstr>Метаболизам масти VIII недеља</vt:lpstr>
      <vt:lpstr>Масне киселине</vt:lpstr>
      <vt:lpstr>Синтеза масних киселина  у стању ситости, у цитоплазми, у јетри, у масном ткиву</vt:lpstr>
      <vt:lpstr>Ацетил СоА карбоксилаза</vt:lpstr>
      <vt:lpstr>Синтаза масних киселина</vt:lpstr>
      <vt:lpstr>Реакције процеса синтезе МК</vt:lpstr>
      <vt:lpstr>Реакције процеса синтезе МК</vt:lpstr>
      <vt:lpstr>Реакције процеса синтезе МК</vt:lpstr>
      <vt:lpstr>Реакције процеса синтезе МК</vt:lpstr>
      <vt:lpstr>Регулација синтезе МК</vt:lpstr>
      <vt:lpstr>Елонгација масних киселина</vt:lpstr>
      <vt:lpstr>Синтеза једноструко незасићених масних киселина</vt:lpstr>
      <vt:lpstr>Синтеза триацилглицерола</vt:lpstr>
      <vt:lpstr>Варење липида</vt:lpstr>
      <vt:lpstr>Липопротеини</vt:lpstr>
      <vt:lpstr>Разградња триацилглицерола</vt:lpstr>
      <vt:lpstr>БЕТА ОКСИДАЦИЈА МАСНИХ КИСЕЛИНА</vt:lpstr>
      <vt:lpstr>Активација МК под дејством ацил-СоА синтетазе - Тиокиназе </vt:lpstr>
      <vt:lpstr>Биосинтеза карнитина</vt:lpstr>
      <vt:lpstr>Карнитиски шатл</vt:lpstr>
      <vt:lpstr>Реакције бета-оксидације</vt:lpstr>
      <vt:lpstr>Прва реакција бета-оксидације</vt:lpstr>
      <vt:lpstr>Друга реакција бета-оксидације</vt:lpstr>
      <vt:lpstr>Трећа реакција бета-оксидације</vt:lpstr>
      <vt:lpstr>Четврта реакција бета-оксидације</vt:lpstr>
      <vt:lpstr>Регулација процеса β-оксидације МК – респираторна контрола</vt:lpstr>
      <vt:lpstr>Енергетика процеса бета-оксидације</vt:lpstr>
      <vt:lpstr>Оксидација МК са непарним бројем С атома</vt:lpstr>
      <vt:lpstr>Оксидација МК са незасићеним везама</vt:lpstr>
      <vt:lpstr>α-оксидација масних киселина</vt:lpstr>
      <vt:lpstr>ω–оксидација масних киселина</vt:lpstr>
      <vt:lpstr>Примарни дефицит карнитина</vt:lpstr>
      <vt:lpstr>Секундарни дефицит карнитина</vt:lpstr>
      <vt:lpstr>Синтеза кетонских тела (Кетогенеза)</vt:lpstr>
      <vt:lpstr>PowerPoint Presentation</vt:lpstr>
      <vt:lpstr>Регулација процеса синтезе кетонских тела </vt:lpstr>
      <vt:lpstr>Оксидација кетонских тела у периферним ткивима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Метаболизам масти</dc:title>
  <dc:creator>Microsoft account</dc:creator>
  <cp:lastModifiedBy>Microsoft account</cp:lastModifiedBy>
  <cp:revision>164</cp:revision>
  <dcterms:created xsi:type="dcterms:W3CDTF">2024-08-05T16:37:10Z</dcterms:created>
  <dcterms:modified xsi:type="dcterms:W3CDTF">2024-11-07T09:41:45Z</dcterms:modified>
</cp:coreProperties>
</file>